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14.xml" ContentType="application/vnd.openxmlformats-officedocument.presentationml.slide+xml"/>
  <Override PartName="/ppt/slides/slide16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5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Slides/notesSlide10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12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22"/>
  </p:notesMasterIdLst>
  <p:sldIdLst>
    <p:sldId id="256" r:id="rId2"/>
    <p:sldId id="259" r:id="rId3"/>
    <p:sldId id="258" r:id="rId4"/>
    <p:sldId id="301" r:id="rId5"/>
    <p:sldId id="302" r:id="rId6"/>
    <p:sldId id="303" r:id="rId7"/>
    <p:sldId id="297" r:id="rId8"/>
    <p:sldId id="299" r:id="rId9"/>
    <p:sldId id="298" r:id="rId10"/>
    <p:sldId id="261" r:id="rId11"/>
    <p:sldId id="304" r:id="rId12"/>
    <p:sldId id="262" r:id="rId13"/>
    <p:sldId id="306" r:id="rId14"/>
    <p:sldId id="267" r:id="rId15"/>
    <p:sldId id="268" r:id="rId16"/>
    <p:sldId id="263" r:id="rId17"/>
    <p:sldId id="264" r:id="rId18"/>
    <p:sldId id="265" r:id="rId19"/>
    <p:sldId id="305" r:id="rId20"/>
    <p:sldId id="266" r:id="rId2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456" y="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3e29dec4d6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g33e29dec4d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3e29dec4d6_0_28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g33e29dec4d6_0_2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3e29dec4d6_0_24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g33e29dec4d6_0_2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3e29dec4d6_0_2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g33e29dec4d6_0_2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KE" dirty="0"/>
              <a:t>The TPP grew out of a number of major dialogues and reports in 2019 and early 2020 including the reports on agroecology by HLPE (High Level Panel of Experts of the Committee on World Food Security - CFS) and GCA (Global Commission on Adaptation) and dialogues at FAO, around Biovision’s money flows report and between the French Research Institutes and the CGIAR. </a:t>
            </a:r>
          </a:p>
          <a:p>
            <a:endParaRPr lang="en-KE" dirty="0"/>
          </a:p>
          <a:p>
            <a:r>
              <a:rPr lang="en-KE" dirty="0"/>
              <a:t>A coalition was formed including FAO, UNEP, Biovision, Switzerland, France, the EU and the CGIAR now joined by TMG and IFAD together with many national partners; to address knowledge and implementation gaps constraining agroecological transformation. </a:t>
            </a:r>
          </a:p>
          <a:p>
            <a:endParaRPr lang="en-KE" dirty="0"/>
          </a:p>
          <a:p>
            <a:r>
              <a:rPr lang="en-KE" dirty="0"/>
              <a:t>The TPP is demand-led, driven by the needs of farmers organisations, civil society and national and local governments in the places where the work is done - so you read this diagram from the inside out. It convenes global partners around this agenda (across eight domains – the green lozenges), bringing greater coherence to their agroecology efforts and has a fast-developing science-policy-interface and capacity development facility to ensure  that its work is transformative. </a:t>
            </a:r>
          </a:p>
          <a:p>
            <a:endParaRPr lang="en-KE" dirty="0"/>
          </a:p>
          <a:p>
            <a:r>
              <a:rPr lang="en-KE"/>
              <a:t>The science-policy-interface includes </a:t>
            </a:r>
            <a:r>
              <a:rPr lang="en-KE" dirty="0"/>
              <a:t>the coalition to transform food systems </a:t>
            </a:r>
            <a:r>
              <a:rPr lang="en-KE"/>
              <a:t>through agroecology, that has emerged </a:t>
            </a:r>
            <a:r>
              <a:rPr lang="en-KE" dirty="0"/>
              <a:t>from UNFSS with 27 countries and 40 organisations having signed a declaration </a:t>
            </a:r>
            <a:r>
              <a:rPr lang="en-KE"/>
              <a:t>of commitment</a:t>
            </a:r>
            <a:r>
              <a:rPr lang="en-KE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72D1C6-C5E8-0042-8E0D-0C9DFAFAF8CD}" type="slidenum">
              <a:rPr lang="en-KE" smtClean="0"/>
              <a:t>7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057045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3e29dec4d6_0_2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g33e29dec4d6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3e29dec4d6_0_26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g33e29dec4d6_0_2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3e29dec4d6_0_26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g33e29dec4d6_0_2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3e29dec4d6_0_27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33e29dec4d6_0_2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3e29dec4d6_0_27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g33e29dec4d6_0_2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11" Type="http://schemas.openxmlformats.org/officeDocument/2006/relationships/image" Target="../media/image18.png"/><Relationship Id="rId5" Type="http://schemas.openxmlformats.org/officeDocument/2006/relationships/image" Target="../media/image13.png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66179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>
            <a:spLocks noGrp="1"/>
          </p:cNvSpPr>
          <p:nvPr>
            <p:ph type="ctrTitle"/>
          </p:nvPr>
        </p:nvSpPr>
        <p:spPr>
          <a:xfrm>
            <a:off x="476251" y="1971011"/>
            <a:ext cx="5802600" cy="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4D51"/>
              </a:buClr>
              <a:buSzPts val="3300"/>
              <a:buFont typeface="Arial"/>
              <a:buNone/>
              <a:defRPr b="1">
                <a:solidFill>
                  <a:srgbClr val="0A4D5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489647" y="2891527"/>
            <a:ext cx="8164800" cy="4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A88E"/>
              </a:buClr>
              <a:buSzPts val="2100"/>
              <a:buNone/>
              <a:defRPr>
                <a:solidFill>
                  <a:srgbClr val="00A88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marL="1371600" lvl="2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marL="1828800" lvl="3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marL="2743200" lvl="5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marL="3200400" lvl="6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marL="4114800" lvl="8" indent="-3429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2"/>
          </p:nvPr>
        </p:nvSpPr>
        <p:spPr>
          <a:xfrm>
            <a:off x="489647" y="3828041"/>
            <a:ext cx="8164800" cy="2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marL="1371600" lvl="2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marL="1828800" lvl="3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marL="2743200" lvl="5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marL="3200400" lvl="6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marL="4114800" lvl="8" indent="-3429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3"/>
          </p:nvPr>
        </p:nvSpPr>
        <p:spPr>
          <a:xfrm>
            <a:off x="5774320" y="4862239"/>
            <a:ext cx="2880000" cy="2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marL="1371600" lvl="2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marL="1828800" lvl="3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marL="2743200" lvl="5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marL="3200400" lvl="6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marL="4114800" lvl="8" indent="-3429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484362" y="4854968"/>
            <a:ext cx="4965600" cy="2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5E4A6"/>
              </a:buClr>
              <a:buSzPts val="1400"/>
              <a:buFont typeface="Arial"/>
              <a:buNone/>
            </a:pPr>
            <a:r>
              <a:rPr lang="es-419" sz="1400" b="0" i="0" u="none" strike="noStrike" cap="none">
                <a:solidFill>
                  <a:srgbClr val="D5E4A6"/>
                </a:solidFill>
                <a:latin typeface="Arial"/>
                <a:ea typeface="Arial"/>
                <a:cs typeface="Arial"/>
                <a:sym typeface="Arial"/>
              </a:rPr>
              <a:t>2025 • Annual Members Forum Meeting / Hà Nội, Việt Nam</a:t>
            </a:r>
            <a:endParaRPr sz="1400" b="0" i="0" u="none" strike="noStrike" cap="none">
              <a:solidFill>
                <a:srgbClr val="D5E4A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3" descr="Immagine che contiene Carattere, Elementi grafici, grafica, testo&#10;&#10;Il contenuto generato dall'IA potrebbe non essere corretto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3741" y="272146"/>
            <a:ext cx="556766" cy="652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 descr="Immagine che contiene clipart, Elementi grafici, disegno, illustrazione&#10;&#10;Il contenuto generato dall'IA potrebbe non essere corretto.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93332" y="360780"/>
            <a:ext cx="468451" cy="479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 descr="Immagine che contiene Elementi grafici, Carattere, logo, design&#10;&#10;Il contenuto generato dall'IA potrebbe non essere corretto.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24683" y="866995"/>
            <a:ext cx="1212908" cy="443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 descr="Immagine che contiene Carattere, Elementi grafici, grafica, testo&#10;&#10;Il contenuto generato dall'IA potrebbe non essere corretto.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3342" y="227516"/>
            <a:ext cx="2599019" cy="1257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 rotWithShape="1"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01255" y="-110607"/>
            <a:ext cx="7192015" cy="3217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 rotWithShape="1"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-186115" y="-87918"/>
            <a:ext cx="7528984" cy="25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 rotWithShape="1"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1332" y="-104450"/>
            <a:ext cx="5676902" cy="25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 rotWithShape="1">
          <a:blip r:embed="rId10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-484435" y="-94414"/>
            <a:ext cx="6493349" cy="2905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/>
          <p:cNvPicPr preferRelativeResize="0"/>
          <p:nvPr/>
        </p:nvPicPr>
        <p:blipFill rotWithShape="1">
          <a:blip r:embed="rId11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" y="2622871"/>
            <a:ext cx="3870298" cy="1731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al Slide">
  <p:cSld name="General Slide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>
          <a:xfrm>
            <a:off x="476251" y="273845"/>
            <a:ext cx="8039100" cy="5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4D51"/>
              </a:buClr>
              <a:buSzPts val="2400"/>
              <a:buFont typeface="Arial"/>
              <a:buNone/>
              <a:defRPr sz="2400" b="1">
                <a:solidFill>
                  <a:srgbClr val="0A4D5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1"/>
          </p:nvPr>
        </p:nvSpPr>
        <p:spPr>
          <a:xfrm>
            <a:off x="476251" y="1143001"/>
            <a:ext cx="8039100" cy="31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5715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 panose="020B0604020202020204" pitchFamily="34" charset="0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marL="3200400" lvl="6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marL="4114800" lvl="8" indent="-3429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>
            <a:endParaRPr dirty="0"/>
          </a:p>
        </p:txBody>
      </p:sp>
      <p:sp>
        <p:nvSpPr>
          <p:cNvPr id="69" name="Google Shape;69;p14"/>
          <p:cNvSpPr txBox="1"/>
          <p:nvPr/>
        </p:nvSpPr>
        <p:spPr>
          <a:xfrm>
            <a:off x="8787603" y="4996981"/>
            <a:ext cx="336300" cy="1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 sz="900" b="0" i="0" u="none" strike="noStrike" cap="none">
                <a:solidFill>
                  <a:srgbClr val="0C0C0C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 b="0" i="0" u="none" strike="noStrike" cap="none">
              <a:solidFill>
                <a:srgbClr val="0C0C0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" name="Google Shape;70;p14" descr="Immagine che contiene Carattere, Elementi grafici, grafica, testo&#10;&#10;Il contenuto generato dall'IA potrebbe non essere corretto.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789" y="4519933"/>
            <a:ext cx="1820140" cy="623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-344838" y="-160896"/>
            <a:ext cx="7192015" cy="3217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3664911" y="-141829"/>
            <a:ext cx="5676902" cy="25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>
            <a:off x="2800992" y="5077424"/>
            <a:ext cx="5676902" cy="144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721278" y="-75439"/>
            <a:ext cx="6493349" cy="29053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4"/>
          <p:cNvPicPr preferRelativeResize="0"/>
          <p:nvPr/>
        </p:nvPicPr>
        <p:blipFill rotWithShape="1"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542979" y="-1987"/>
            <a:ext cx="3877400" cy="1734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4"/>
          <p:cNvPicPr preferRelativeResize="0"/>
          <p:nvPr/>
        </p:nvPicPr>
        <p:blipFill rotWithShape="1"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97493" y="4942313"/>
            <a:ext cx="7349015" cy="291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4"/>
          <p:cNvPicPr preferRelativeResize="0"/>
          <p:nvPr/>
        </p:nvPicPr>
        <p:blipFill rotWithShape="1"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2162" y="5024610"/>
            <a:ext cx="6702427" cy="162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4"/>
          <p:cNvPicPr preferRelativeResize="0"/>
          <p:nvPr/>
        </p:nvPicPr>
        <p:blipFill rotWithShape="1">
          <a:blip r:embed="rId10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544074" y="4913352"/>
            <a:ext cx="6702434" cy="299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4"/>
          <p:cNvPicPr preferRelativeResize="0"/>
          <p:nvPr/>
        </p:nvPicPr>
        <p:blipFill rotWithShape="1">
          <a:blip r:embed="rId11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2893566" y="4978888"/>
            <a:ext cx="5859701" cy="2621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20"/>
          <p:cNvSpPr>
            <a:spLocks noGrp="1"/>
          </p:cNvSpPr>
          <p:nvPr>
            <p:ph type="title"/>
          </p:nvPr>
        </p:nvSpPr>
        <p:spPr>
          <a:xfrm>
            <a:off x="476251" y="273845"/>
            <a:ext cx="8039099" cy="599166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A4D51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Content Placeholder 26"/>
          <p:cNvSpPr>
            <a:spLocks noGrp="1"/>
          </p:cNvSpPr>
          <p:nvPr>
            <p:ph sz="quarter" idx="13" hasCustomPrompt="1"/>
          </p:nvPr>
        </p:nvSpPr>
        <p:spPr>
          <a:xfrm>
            <a:off x="476251" y="1143001"/>
            <a:ext cx="8039099" cy="3102207"/>
          </a:xfrm>
        </p:spPr>
        <p:txBody>
          <a:bodyPr/>
          <a:lstStyle>
            <a:lvl1pPr marL="0" indent="0"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>
              <a:spcAft>
                <a:spcPts val="600"/>
              </a:spcAft>
            </a:pPr>
            <a:r>
              <a:rPr lang="en-US" sz="2000" b="1" dirty="0">
                <a:solidFill>
                  <a:srgbClr val="00A88E"/>
                </a:solidFill>
              </a:rPr>
              <a:t>Text</a:t>
            </a:r>
          </a:p>
          <a:p>
            <a:pPr>
              <a:spcAft>
                <a:spcPts val="600"/>
              </a:spcAft>
            </a:pPr>
            <a:r>
              <a:rPr lang="en-US" sz="1800" dirty="0"/>
              <a:t>Paragraph style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Bullet level 1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Bullet level 2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Bullet level 3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971550" lvl="2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AE478E6-7D1B-8D85-555C-E7BA655D079D}"/>
              </a:ext>
            </a:extLst>
          </p:cNvPr>
          <p:cNvSpPr txBox="1">
            <a:spLocks/>
          </p:cNvSpPr>
          <p:nvPr userDrawn="1"/>
        </p:nvSpPr>
        <p:spPr>
          <a:xfrm>
            <a:off x="8787603" y="4996981"/>
            <a:ext cx="336402" cy="170036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4CF0443-EC3C-5841-B9AB-EAB669B9563E}" type="slidenum">
              <a:rPr lang="en-US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 algn="ctr"/>
              <a:t>‹#›</a:t>
            </a:fld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Immagine 6" descr="Immagine che contiene Carattere, Elementi grafici, grafica, testo&#10;&#10;Il contenuto generato dall'IA potrebbe non essere corretto.">
            <a:extLst>
              <a:ext uri="{FF2B5EF4-FFF2-40B4-BE49-F238E27FC236}">
                <a16:creationId xmlns:a16="http://schemas.microsoft.com/office/drawing/2014/main" id="{0F426C4F-DF13-1FE8-A6B7-57D5215095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89" y="4519933"/>
            <a:ext cx="1820142" cy="623567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5A636F17-B97D-7D6C-554F-8AFA101087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-344841" y="-160896"/>
            <a:ext cx="7192018" cy="321791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1450A919-66A5-1422-E869-F860982A391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3664911" y="-141829"/>
            <a:ext cx="5676900" cy="254000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9859143E-9EF5-5056-DE0E-978A1566F6E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2800992" y="5077424"/>
            <a:ext cx="5676900" cy="144094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39BA5ED6-6816-334F-F0ED-E9E8B69E3F9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21277" y="-75439"/>
            <a:ext cx="6493350" cy="290530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7FD982BC-2206-A301-CC23-B6CC6FA864D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542980" y="-1987"/>
            <a:ext cx="3877399" cy="173485"/>
          </a:xfrm>
          <a:prstGeom prst="rect">
            <a:avLst/>
          </a:prstGeom>
        </p:spPr>
      </p:pic>
      <p:pic>
        <p:nvPicPr>
          <p:cNvPr id="31" name="Immagine 30">
            <a:extLst>
              <a:ext uri="{FF2B5EF4-FFF2-40B4-BE49-F238E27FC236}">
                <a16:creationId xmlns:a16="http://schemas.microsoft.com/office/drawing/2014/main" id="{A584E3B0-28A7-010A-3C95-C153E2766BF7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97491" y="4942313"/>
            <a:ext cx="7349017" cy="291140"/>
          </a:xfrm>
          <a:prstGeom prst="rect">
            <a:avLst/>
          </a:prstGeom>
        </p:spPr>
      </p:pic>
      <p:pic>
        <p:nvPicPr>
          <p:cNvPr id="32" name="Immagine 31">
            <a:extLst>
              <a:ext uri="{FF2B5EF4-FFF2-40B4-BE49-F238E27FC236}">
                <a16:creationId xmlns:a16="http://schemas.microsoft.com/office/drawing/2014/main" id="{AB21F6A7-39EC-3B39-4215-5EF7F3DD1C8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2162" y="5024610"/>
            <a:ext cx="6702424" cy="162693"/>
          </a:xfrm>
          <a:prstGeom prst="rect">
            <a:avLst/>
          </a:prstGeom>
        </p:spPr>
      </p:pic>
      <p:pic>
        <p:nvPicPr>
          <p:cNvPr id="33" name="Immagine 32">
            <a:extLst>
              <a:ext uri="{FF2B5EF4-FFF2-40B4-BE49-F238E27FC236}">
                <a16:creationId xmlns:a16="http://schemas.microsoft.com/office/drawing/2014/main" id="{75008C3B-9487-B095-98A0-BF6CA30FE1C0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544074" y="4913352"/>
            <a:ext cx="6702434" cy="299885"/>
          </a:xfrm>
          <a:prstGeom prst="rect">
            <a:avLst/>
          </a:prstGeom>
        </p:spPr>
      </p:pic>
      <p:pic>
        <p:nvPicPr>
          <p:cNvPr id="34" name="Immagine 33">
            <a:extLst>
              <a:ext uri="{FF2B5EF4-FFF2-40B4-BE49-F238E27FC236}">
                <a16:creationId xmlns:a16="http://schemas.microsoft.com/office/drawing/2014/main" id="{905D80AD-13DE-7A25-F874-5E5FEFAAA1C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893566" y="4978888"/>
            <a:ext cx="5859701" cy="262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81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5"/>
          <p:cNvSpPr txBox="1">
            <a:spLocks noGrp="1"/>
          </p:cNvSpPr>
          <p:nvPr>
            <p:ph type="body" idx="1"/>
          </p:nvPr>
        </p:nvSpPr>
        <p:spPr>
          <a:xfrm>
            <a:off x="489647" y="2891527"/>
            <a:ext cx="8164800" cy="4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00A88E"/>
              </a:buClr>
              <a:buSzPts val="2100"/>
              <a:buNone/>
            </a:pPr>
            <a:r>
              <a:rPr lang="es-419" b="1">
                <a:solidFill>
                  <a:schemeClr val="dk2"/>
                </a:solidFill>
              </a:rPr>
              <a:t>Bernard Triomphe</a:t>
            </a:r>
            <a:endParaRPr b="1">
              <a:solidFill>
                <a:schemeClr val="dk2"/>
              </a:solidFill>
            </a:endParaRPr>
          </a:p>
        </p:txBody>
      </p:sp>
      <p:sp>
        <p:nvSpPr>
          <p:cNvPr id="85" name="Google Shape;85;p15"/>
          <p:cNvSpPr txBox="1">
            <a:spLocks noGrp="1"/>
          </p:cNvSpPr>
          <p:nvPr>
            <p:ph type="body" idx="3"/>
          </p:nvPr>
        </p:nvSpPr>
        <p:spPr>
          <a:xfrm>
            <a:off x="5774320" y="4862239"/>
            <a:ext cx="2880000" cy="2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lt1"/>
              </a:buClr>
              <a:buSzPts val="1400"/>
              <a:buNone/>
            </a:pPr>
            <a:r>
              <a:rPr lang="es-419"/>
              <a:t>Day 1 - 31th March - Morning</a:t>
            </a:r>
            <a:endParaRPr/>
          </a:p>
        </p:txBody>
      </p:sp>
      <p:sp>
        <p:nvSpPr>
          <p:cNvPr id="86" name="Google Shape;86;p15"/>
          <p:cNvSpPr txBox="1">
            <a:spLocks noGrp="1"/>
          </p:cNvSpPr>
          <p:nvPr>
            <p:ph type="title" idx="4294967295"/>
          </p:nvPr>
        </p:nvSpPr>
        <p:spPr>
          <a:xfrm>
            <a:off x="323851" y="1993969"/>
            <a:ext cx="8039100" cy="5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4D51"/>
              </a:buClr>
              <a:buSzPct val="137500"/>
              <a:buFont typeface="Arial"/>
              <a:buNone/>
            </a:pPr>
            <a:r>
              <a:rPr lang="es-419" sz="2400" b="1">
                <a:solidFill>
                  <a:srgbClr val="0A4D51"/>
                </a:solidFill>
              </a:rPr>
              <a:t>Lessons learned / reflections from the last Forum Meetings &amp; the TPP accomplishments over 2024-2025</a:t>
            </a:r>
            <a:endParaRPr sz="2400" b="1">
              <a:solidFill>
                <a:srgbClr val="0A4D51"/>
              </a:solidFill>
            </a:endParaRPr>
          </a:p>
        </p:txBody>
      </p:sp>
      <p:sp>
        <p:nvSpPr>
          <p:cNvPr id="87" name="Google Shape;87;p15"/>
          <p:cNvSpPr txBox="1">
            <a:spLocks noGrp="1"/>
          </p:cNvSpPr>
          <p:nvPr>
            <p:ph type="body" idx="2"/>
          </p:nvPr>
        </p:nvSpPr>
        <p:spPr>
          <a:xfrm>
            <a:off x="489647" y="3414591"/>
            <a:ext cx="8164800" cy="2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7F7F7F"/>
              </a:buClr>
              <a:buSzPts val="1400"/>
              <a:buNone/>
            </a:pPr>
            <a:r>
              <a:rPr lang="es-419">
                <a:solidFill>
                  <a:srgbClr val="38761D"/>
                </a:solidFill>
              </a:rPr>
              <a:t>AE- TPP Co-convenor (CIRAD)</a:t>
            </a:r>
            <a:endParaRPr>
              <a:solidFill>
                <a:srgbClr val="38761D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A TPP portfolio in constant evolution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ACE595-8B94-4D73-B557-8DBB113CC6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514350" lvl="0" indent="-285750">
              <a:buFont typeface="Arial" panose="020B0604020202020204" pitchFamily="34" charset="0"/>
              <a:buChar char="•"/>
            </a:pPr>
            <a:r>
              <a:rPr lang="en-US" sz="3600" dirty="0"/>
              <a:t>Projects that have finalized in 2024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sz="3600" i="1" dirty="0"/>
              <a:t>e.g. AE Initiative, Viability, others</a:t>
            </a:r>
          </a:p>
          <a:p>
            <a:pPr marL="514350" lvl="0" indent="-28575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514350" lvl="0" indent="-285750">
              <a:buFont typeface="Arial" panose="020B0604020202020204" pitchFamily="34" charset="0"/>
              <a:buChar char="•"/>
            </a:pPr>
            <a:r>
              <a:rPr lang="en-US" sz="3600" dirty="0"/>
              <a:t>Projects starting : 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sz="3600" i="1" dirty="0"/>
              <a:t>e.g. RMRN, MFL </a:t>
            </a:r>
            <a:endParaRPr lang="es-MX" sz="3600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6887C-B8AA-40B9-9996-86D17169C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The</a:t>
            </a:r>
            <a:r>
              <a:rPr lang="es-MX" dirty="0"/>
              <a:t> TPP Dialogue series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C6D506-B3A3-4952-B41C-509301EE8EE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6945" y="802257"/>
            <a:ext cx="4002657" cy="22148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E742BD-6386-45E5-9668-C8998562EA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70671" y="1230342"/>
            <a:ext cx="4002657" cy="26828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00C854-1863-4995-9523-6EF859BACDD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3683" y="1909672"/>
            <a:ext cx="4071668" cy="285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090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The TPP also contributed to many key international / regional events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6FF709-B410-40E9-BBDD-9150F89747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0" indent="-349250" algn="just">
              <a:buSzPts val="1900"/>
              <a:buChar char="➢"/>
            </a:pPr>
            <a:r>
              <a:rPr lang="en-US" dirty="0">
                <a:solidFill>
                  <a:schemeClr val="dk1"/>
                </a:solidFill>
              </a:rPr>
              <a:t>Presence in numerous international arenas </a:t>
            </a:r>
          </a:p>
          <a:p>
            <a:pPr marL="457200" lvl="0" indent="-349250" algn="just">
              <a:buSzPts val="1900"/>
              <a:buChar char="➢"/>
            </a:pPr>
            <a:endParaRPr lang="en-US" dirty="0">
              <a:solidFill>
                <a:schemeClr val="dk1"/>
              </a:solidFill>
            </a:endParaRPr>
          </a:p>
          <a:p>
            <a:pPr marL="457200" lvl="0" indent="-349250" algn="just">
              <a:buSzPts val="1900"/>
              <a:buChar char="➢"/>
            </a:pPr>
            <a:r>
              <a:rPr lang="en-US" dirty="0">
                <a:solidFill>
                  <a:schemeClr val="dk1"/>
                </a:solidFill>
              </a:rPr>
              <a:t>Recently: DeSIRA Connect Days Vietnam, January 2025</a:t>
            </a:r>
          </a:p>
          <a:p>
            <a:pPr marL="457200" lvl="0" indent="-349250" algn="just">
              <a:buSzPts val="1900"/>
              <a:buChar char="➢"/>
            </a:pPr>
            <a:endParaRPr lang="en-US" dirty="0">
              <a:solidFill>
                <a:schemeClr val="dk1"/>
              </a:solidFill>
            </a:endParaRPr>
          </a:p>
          <a:p>
            <a:pPr marL="450850" algn="just">
              <a:buSzPts val="1900"/>
            </a:pPr>
            <a:r>
              <a:rPr lang="en-US" b="1" i="1" dirty="0">
                <a:solidFill>
                  <a:srgbClr val="0070C0"/>
                </a:solidFill>
              </a:rPr>
              <a:t>via events organized by international bodies or by the various TPP projects</a:t>
            </a:r>
          </a:p>
          <a:p>
            <a:pPr marL="800100" lvl="1" indent="-349250" algn="just">
              <a:buSzPts val="1900"/>
              <a:buChar char="➢"/>
            </a:pPr>
            <a:endParaRPr lang="en-US" dirty="0">
              <a:solidFill>
                <a:schemeClr val="dk1"/>
              </a:solidFill>
            </a:endParaRPr>
          </a:p>
          <a:p>
            <a:endParaRPr lang="es-MX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1DE9484-E526-48CB-ACE1-62CDD8C6C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Annual</a:t>
            </a:r>
            <a:r>
              <a:rPr lang="es-MX" dirty="0"/>
              <a:t> </a:t>
            </a:r>
            <a:r>
              <a:rPr lang="es-MX" dirty="0" err="1"/>
              <a:t>Members</a:t>
            </a:r>
            <a:r>
              <a:rPr lang="es-MX" dirty="0"/>
              <a:t>’ </a:t>
            </a:r>
            <a:r>
              <a:rPr lang="es-MX" dirty="0" err="1"/>
              <a:t>Forum</a:t>
            </a:r>
            <a:r>
              <a:rPr lang="es-MX" dirty="0"/>
              <a:t> meetings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8BBE4B-7448-4701-AAC5-39FBE7569ACA}"/>
              </a:ext>
            </a:extLst>
          </p:cNvPr>
          <p:cNvSpPr txBox="1"/>
          <p:nvPr/>
        </p:nvSpPr>
        <p:spPr>
          <a:xfrm>
            <a:off x="1570007" y="3260785"/>
            <a:ext cx="60039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/>
              <a:t>Review the overall progress of the Agroecology TPP,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/>
              <a:t>Discuss research findings and knowledge and implementation needs,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/>
              <a:t>Set priorities for the future.</a:t>
            </a: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36153300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74B4A-FF9D-492F-B3F6-795C710B5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MFM 2023, Montpellier , Feb-2023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9B7AA5-5BC3-4520-8F51-9BD8C66C6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6251" y="1479431"/>
            <a:ext cx="8039100" cy="3102300"/>
          </a:xfrm>
        </p:spPr>
        <p:txBody>
          <a:bodyPr>
            <a:normAutofit/>
          </a:bodyPr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2000" dirty="0"/>
              <a:t>(Post-</a:t>
            </a:r>
            <a:r>
              <a:rPr lang="en-US" sz="2000" dirty="0" err="1"/>
              <a:t>covid</a:t>
            </a:r>
            <a:r>
              <a:rPr lang="en-US" sz="2000" dirty="0"/>
              <a:t>), in-person &amp; online 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2000" dirty="0"/>
              <a:t>Strong emphasis on projects’ </a:t>
            </a:r>
            <a:br>
              <a:rPr lang="en-US" sz="2000" dirty="0"/>
            </a:br>
            <a:r>
              <a:rPr lang="en-US" sz="2000" dirty="0"/>
              <a:t>presentations &amp; achievements: Viability, Fall Armyworm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2000" dirty="0"/>
              <a:t>Discuss priorities for the science-policy interface and capacity-building efforts.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2000" dirty="0"/>
              <a:t>Setting up goals for expanding project domains, enhancing social equity, and fostering regular, targeted sessions to support innovation in agroecology.</a:t>
            </a:r>
            <a:endParaRPr lang="es-MX" sz="2000" dirty="0"/>
          </a:p>
        </p:txBody>
      </p:sp>
      <p:pic>
        <p:nvPicPr>
          <p:cNvPr id="1028" name="Picture 4" descr="https://www.agroecologytpp.org/wp-content/uploads/2024/11/IMG_4077-scaled.jpg">
            <a:extLst>
              <a:ext uri="{FF2B5EF4-FFF2-40B4-BE49-F238E27FC236}">
                <a16:creationId xmlns:a16="http://schemas.microsoft.com/office/drawing/2014/main" id="{A5E3C246-63FC-43DB-A1F0-CF2E24C4D2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0948" y="0"/>
            <a:ext cx="3273051" cy="2182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5682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74B4A-FF9D-492F-B3F6-795C710B5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MFM 2024, Nairobi , March 2024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9B7AA5-5BC3-4520-8F51-9BD8C66C6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6251" y="1143001"/>
            <a:ext cx="5182677" cy="341174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Sharing achievements, strategies, and best practices</a:t>
            </a:r>
          </a:p>
          <a:p>
            <a:r>
              <a:rPr lang="en-US" dirty="0"/>
              <a:t>Identifying future priorities for supporting sustainable agriculture. </a:t>
            </a:r>
          </a:p>
          <a:p>
            <a:r>
              <a:rPr lang="en-US" dirty="0"/>
              <a:t>Keynotes, Posters, success stories, collaborative discussions </a:t>
            </a:r>
          </a:p>
          <a:p>
            <a:r>
              <a:rPr lang="en-US" b="1" i="1" u="sng" dirty="0"/>
              <a:t>Way forward</a:t>
            </a:r>
            <a:r>
              <a:rPr lang="en-US" dirty="0"/>
              <a:t>: TPP needs to 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Achieve greater inclusivity, 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Develop stronger local-global partnerships (aka “regionalization”) 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Enhance knowledge exchange</a:t>
            </a:r>
            <a:endParaRPr lang="es-MX" dirty="0"/>
          </a:p>
        </p:txBody>
      </p:sp>
      <p:pic>
        <p:nvPicPr>
          <p:cNvPr id="2050" name="Picture 2" descr="https://www.agroecologytpp.org/wp-content/uploads/2024/11/DSC_1863.jpg">
            <a:extLst>
              <a:ext uri="{FF2B5EF4-FFF2-40B4-BE49-F238E27FC236}">
                <a16:creationId xmlns:a16="http://schemas.microsoft.com/office/drawing/2014/main" id="{225EB596-ED80-4CC5-BE27-0F5E327988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6024" y="397371"/>
            <a:ext cx="3237976" cy="215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agroecologytpp.org/wp-content/uploads/2024/11/DSC_20131.jpg">
            <a:extLst>
              <a:ext uri="{FF2B5EF4-FFF2-40B4-BE49-F238E27FC236}">
                <a16:creationId xmlns:a16="http://schemas.microsoft.com/office/drawing/2014/main" id="{E311848D-5962-4571-BFD2-829C163337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06024" y="2927139"/>
            <a:ext cx="3237976" cy="187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351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-419"/>
              <a:t>The TPP regionalization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9E5952-AA1A-42F9-BF87-B88887E737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6251" y="966158"/>
            <a:ext cx="8039100" cy="3493699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457200" indent="-349250" algn="just">
              <a:buSzPts val="1900"/>
              <a:buFont typeface="Arial" panose="020B0604020202020204" pitchFamily="34" charset="0"/>
              <a:buChar char="➢"/>
            </a:pPr>
            <a:r>
              <a:rPr lang="en-US" dirty="0">
                <a:solidFill>
                  <a:schemeClr val="dk1"/>
                </a:solidFill>
              </a:rPr>
              <a:t>Why? </a:t>
            </a:r>
          </a:p>
          <a:p>
            <a:pPr marL="800100" lvl="1" indent="-349250" algn="just">
              <a:buSzPts val="1900"/>
              <a:buFont typeface="Wingdings" panose="05000000000000000000" pitchFamily="2" charset="2"/>
              <a:buChar char="§"/>
            </a:pPr>
            <a:r>
              <a:rPr lang="en-US" dirty="0">
                <a:latin typeface="Segoe UI" panose="020B0502040204020203" pitchFamily="34" charset="0"/>
              </a:rPr>
              <a:t>Need to connect and work with legitimate established networks and organizations (rather than relying solely on projects) and negotiate / implement with them common activities around topics and issues of mutual interest </a:t>
            </a:r>
            <a:r>
              <a:rPr lang="en-US" b="1" i="1" dirty="0">
                <a:latin typeface="Segoe UI" panose="020B0502040204020203" pitchFamily="34" charset="0"/>
              </a:rPr>
              <a:t>so that added value &amp; mutual learning can be achieved</a:t>
            </a:r>
          </a:p>
          <a:p>
            <a:pPr marL="457200" lvl="0" indent="0" algn="just">
              <a:buNone/>
            </a:pPr>
            <a:endParaRPr lang="en-US" dirty="0">
              <a:solidFill>
                <a:schemeClr val="dk1"/>
              </a:solidFill>
            </a:endParaRPr>
          </a:p>
          <a:p>
            <a:pPr marL="457200" lvl="0" indent="-349250" algn="just">
              <a:buSzPts val="1900"/>
              <a:buChar char="➢"/>
            </a:pPr>
            <a:r>
              <a:rPr lang="en-US" dirty="0">
                <a:solidFill>
                  <a:schemeClr val="dk1"/>
                </a:solidFill>
              </a:rPr>
              <a:t>Progress since Nairobi MFM 2023 </a:t>
            </a:r>
          </a:p>
          <a:p>
            <a:pPr marL="457200" lvl="0" indent="0" algn="just">
              <a:buNone/>
            </a:pPr>
            <a:endParaRPr lang="en-US" dirty="0">
              <a:solidFill>
                <a:schemeClr val="dk1"/>
              </a:solidFill>
            </a:endParaRPr>
          </a:p>
          <a:p>
            <a:pPr marL="457200" lvl="0" indent="-349250" algn="just">
              <a:buSzPts val="1900"/>
              <a:buChar char="➢"/>
            </a:pPr>
            <a:r>
              <a:rPr lang="en-US" dirty="0">
                <a:solidFill>
                  <a:schemeClr val="dk1"/>
                </a:solidFill>
              </a:rPr>
              <a:t>Next steps		 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 </a:t>
            </a:r>
            <a:r>
              <a:rPr lang="en-US" dirty="0">
                <a:solidFill>
                  <a:srgbClr val="0070C0"/>
                </a:solidFill>
              </a:rPr>
              <a:t>specific session on Tuesday</a:t>
            </a:r>
            <a:endParaRPr lang="es-MX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3"/>
          <p:cNvSpPr txBox="1">
            <a:spLocks noGrp="1"/>
          </p:cNvSpPr>
          <p:nvPr>
            <p:ph type="title"/>
          </p:nvPr>
        </p:nvSpPr>
        <p:spPr>
          <a:xfrm>
            <a:off x="424850" y="321475"/>
            <a:ext cx="8417700" cy="5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4D51"/>
              </a:buClr>
              <a:buSzPct val="96000"/>
              <a:buFont typeface="Arial"/>
              <a:buNone/>
            </a:pPr>
            <a:r>
              <a:rPr lang="es-419" sz="2500"/>
              <a:t>Progress with regionalization / landing of TPP in specific regions / countries</a:t>
            </a:r>
            <a:endParaRPr sz="2500"/>
          </a:p>
        </p:txBody>
      </p:sp>
      <p:sp>
        <p:nvSpPr>
          <p:cNvPr id="135" name="Google Shape;135;p23"/>
          <p:cNvSpPr txBox="1"/>
          <p:nvPr/>
        </p:nvSpPr>
        <p:spPr>
          <a:xfrm>
            <a:off x="748925" y="1248000"/>
            <a:ext cx="8151300" cy="31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just" rtl="0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600"/>
              <a:buChar char="➢"/>
            </a:pPr>
            <a:r>
              <a:rPr lang="es-419" sz="1600" dirty="0">
                <a:solidFill>
                  <a:schemeClr val="dk1"/>
                </a:solidFill>
              </a:rPr>
              <a:t>Good </a:t>
            </a:r>
            <a:r>
              <a:rPr lang="es-419" sz="1600" dirty="0" err="1">
                <a:solidFill>
                  <a:schemeClr val="dk1"/>
                </a:solidFill>
              </a:rPr>
              <a:t>progress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with</a:t>
            </a:r>
            <a:r>
              <a:rPr lang="es-419" sz="1600" dirty="0">
                <a:solidFill>
                  <a:schemeClr val="dk1"/>
                </a:solidFill>
              </a:rPr>
              <a:t> RMRN (Regional Multi-</a:t>
            </a:r>
            <a:r>
              <a:rPr lang="es-419" sz="1600" dirty="0" err="1">
                <a:solidFill>
                  <a:schemeClr val="dk1"/>
                </a:solidFill>
              </a:rPr>
              <a:t>Actors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Research</a:t>
            </a:r>
            <a:r>
              <a:rPr lang="es-419" sz="1600" dirty="0">
                <a:solidFill>
                  <a:schemeClr val="dk1"/>
                </a:solidFill>
              </a:rPr>
              <a:t> Network) in </a:t>
            </a:r>
            <a:r>
              <a:rPr lang="es-419" sz="1600" dirty="0" err="1">
                <a:solidFill>
                  <a:schemeClr val="dk1"/>
                </a:solidFill>
              </a:rPr>
              <a:t>Africa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30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➢"/>
            </a:pPr>
            <a:r>
              <a:rPr lang="es-419" sz="1600" dirty="0" err="1">
                <a:solidFill>
                  <a:schemeClr val="dk1"/>
                </a:solidFill>
              </a:rPr>
              <a:t>Some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initial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progress</a:t>
            </a:r>
            <a:r>
              <a:rPr lang="es-419" sz="1600" dirty="0">
                <a:solidFill>
                  <a:schemeClr val="dk1"/>
                </a:solidFill>
              </a:rPr>
              <a:t> in </a:t>
            </a:r>
            <a:r>
              <a:rPr lang="es-419" sz="1600" dirty="0" err="1">
                <a:solidFill>
                  <a:schemeClr val="dk1"/>
                </a:solidFill>
              </a:rPr>
              <a:t>Latin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America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30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➢"/>
            </a:pPr>
            <a:r>
              <a:rPr lang="es-419" sz="1600" dirty="0">
                <a:solidFill>
                  <a:schemeClr val="dk1"/>
                </a:solidFill>
              </a:rPr>
              <a:t>México (SOMEXA, ECOSUR, etc.), SOCLA &amp; </a:t>
            </a:r>
            <a:r>
              <a:rPr lang="es-419" sz="1600" dirty="0" err="1">
                <a:solidFill>
                  <a:schemeClr val="dk1"/>
                </a:solidFill>
              </a:rPr>
              <a:t>national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chapters</a:t>
            </a:r>
            <a:r>
              <a:rPr lang="es-419" sz="1600" dirty="0">
                <a:solidFill>
                  <a:schemeClr val="dk1"/>
                </a:solidFill>
              </a:rPr>
              <a:t>, MAELA &amp; regional </a:t>
            </a:r>
            <a:r>
              <a:rPr lang="es-419" sz="1600" dirty="0" err="1">
                <a:solidFill>
                  <a:schemeClr val="dk1"/>
                </a:solidFill>
              </a:rPr>
              <a:t>chapters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30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➢"/>
            </a:pPr>
            <a:r>
              <a:rPr lang="es-419" sz="1600" dirty="0">
                <a:solidFill>
                  <a:schemeClr val="dk1"/>
                </a:solidFill>
              </a:rPr>
              <a:t>Asia: role </a:t>
            </a:r>
            <a:r>
              <a:rPr lang="es-419" sz="1600" dirty="0" err="1">
                <a:solidFill>
                  <a:schemeClr val="dk1"/>
                </a:solidFill>
              </a:rPr>
              <a:t>of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the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upcoming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Forum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Members</a:t>
            </a:r>
            <a:r>
              <a:rPr lang="es-419" sz="1600" dirty="0">
                <a:solidFill>
                  <a:schemeClr val="dk1"/>
                </a:solidFill>
              </a:rPr>
              <a:t> meeting in Vietnam, </a:t>
            </a:r>
            <a:r>
              <a:rPr lang="es-419" sz="1600" dirty="0" err="1">
                <a:solidFill>
                  <a:schemeClr val="dk1"/>
                </a:solidFill>
              </a:rPr>
              <a:t>co-organized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with</a:t>
            </a:r>
            <a:r>
              <a:rPr lang="es-419" sz="1600" dirty="0">
                <a:solidFill>
                  <a:schemeClr val="dk1"/>
                </a:solidFill>
              </a:rPr>
              <a:t> AFA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30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➢"/>
            </a:pPr>
            <a:r>
              <a:rPr lang="es-419" sz="1600" dirty="0" err="1">
                <a:solidFill>
                  <a:schemeClr val="dk1"/>
                </a:solidFill>
              </a:rPr>
              <a:t>Overall</a:t>
            </a:r>
            <a:r>
              <a:rPr lang="es-419" sz="1600" dirty="0">
                <a:solidFill>
                  <a:schemeClr val="dk1"/>
                </a:solidFill>
              </a:rPr>
              <a:t>: </a:t>
            </a:r>
            <a:r>
              <a:rPr lang="es-419" sz="1600" dirty="0" err="1">
                <a:solidFill>
                  <a:schemeClr val="dk1"/>
                </a:solidFill>
              </a:rPr>
              <a:t>need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to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connect</a:t>
            </a:r>
            <a:r>
              <a:rPr lang="es-419" sz="1600" dirty="0">
                <a:solidFill>
                  <a:schemeClr val="dk1"/>
                </a:solidFill>
              </a:rPr>
              <a:t> and </a:t>
            </a:r>
            <a:r>
              <a:rPr lang="es-419" sz="1600" dirty="0" err="1">
                <a:solidFill>
                  <a:schemeClr val="dk1"/>
                </a:solidFill>
              </a:rPr>
              <a:t>work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with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legitimate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established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networks</a:t>
            </a:r>
            <a:r>
              <a:rPr lang="es-419" sz="1600" dirty="0">
                <a:solidFill>
                  <a:schemeClr val="dk1"/>
                </a:solidFill>
              </a:rPr>
              <a:t> and </a:t>
            </a:r>
            <a:r>
              <a:rPr lang="es-419" sz="1600" dirty="0" err="1">
                <a:solidFill>
                  <a:schemeClr val="dk1"/>
                </a:solidFill>
              </a:rPr>
              <a:t>organizations</a:t>
            </a:r>
            <a:r>
              <a:rPr lang="es-419" sz="1600" dirty="0">
                <a:solidFill>
                  <a:schemeClr val="dk1"/>
                </a:solidFill>
              </a:rPr>
              <a:t> (</a:t>
            </a:r>
            <a:r>
              <a:rPr lang="es-419" sz="1600" dirty="0" err="1">
                <a:solidFill>
                  <a:schemeClr val="dk1"/>
                </a:solidFill>
              </a:rPr>
              <a:t>rather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than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relying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solely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on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projects</a:t>
            </a:r>
            <a:r>
              <a:rPr lang="es-419" sz="1600" dirty="0">
                <a:solidFill>
                  <a:schemeClr val="dk1"/>
                </a:solidFill>
              </a:rPr>
              <a:t>) and </a:t>
            </a:r>
            <a:r>
              <a:rPr lang="es-419" sz="1600" dirty="0" err="1">
                <a:solidFill>
                  <a:schemeClr val="dk1"/>
                </a:solidFill>
              </a:rPr>
              <a:t>negotiate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with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them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common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activities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around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topics</a:t>
            </a:r>
            <a:r>
              <a:rPr lang="es-419" sz="1600" dirty="0">
                <a:solidFill>
                  <a:schemeClr val="dk1"/>
                </a:solidFill>
              </a:rPr>
              <a:t> and </a:t>
            </a:r>
            <a:r>
              <a:rPr lang="es-419" sz="1600" dirty="0" err="1">
                <a:solidFill>
                  <a:schemeClr val="dk1"/>
                </a:solidFill>
              </a:rPr>
              <a:t>issues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of</a:t>
            </a:r>
            <a:r>
              <a:rPr lang="es-419" sz="1600" dirty="0">
                <a:solidFill>
                  <a:schemeClr val="dk1"/>
                </a:solidFill>
              </a:rPr>
              <a:t> mutual </a:t>
            </a:r>
            <a:r>
              <a:rPr lang="es-419" sz="1600" dirty="0" err="1">
                <a:solidFill>
                  <a:schemeClr val="dk1"/>
                </a:solidFill>
              </a:rPr>
              <a:t>interest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30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➢"/>
            </a:pPr>
            <a:r>
              <a:rPr lang="es-419" sz="1600" dirty="0" err="1">
                <a:solidFill>
                  <a:schemeClr val="dk1"/>
                </a:solidFill>
              </a:rPr>
              <a:t>Not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always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easy</a:t>
            </a:r>
            <a:r>
              <a:rPr lang="es-419" sz="1600" dirty="0">
                <a:solidFill>
                  <a:schemeClr val="dk1"/>
                </a:solidFill>
              </a:rPr>
              <a:t>: cf. SOCLA </a:t>
            </a:r>
            <a:r>
              <a:rPr lang="es-419" sz="1600" dirty="0" err="1">
                <a:solidFill>
                  <a:schemeClr val="dk1"/>
                </a:solidFill>
              </a:rPr>
              <a:t>distrust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of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the</a:t>
            </a:r>
            <a:r>
              <a:rPr lang="es-419" sz="1600" dirty="0">
                <a:solidFill>
                  <a:schemeClr val="dk1"/>
                </a:solidFill>
              </a:rPr>
              <a:t> CGIAR </a:t>
            </a:r>
            <a:r>
              <a:rPr lang="es-419" sz="1600" dirty="0" err="1">
                <a:solidFill>
                  <a:schemeClr val="dk1"/>
                </a:solidFill>
              </a:rPr>
              <a:t>for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example</a:t>
            </a:r>
            <a:endParaRPr sz="1600" dirty="0">
              <a:solidFill>
                <a:schemeClr val="dk1"/>
              </a:solidFill>
            </a:endParaRPr>
          </a:p>
          <a:p>
            <a:pPr marL="457200" lvl="0" indent="-330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➢"/>
            </a:pPr>
            <a:r>
              <a:rPr lang="es-419" sz="1600" dirty="0">
                <a:solidFill>
                  <a:schemeClr val="dk1"/>
                </a:solidFill>
              </a:rPr>
              <a:t>Next </a:t>
            </a:r>
            <a:r>
              <a:rPr lang="es-419" sz="1600" dirty="0" err="1">
                <a:solidFill>
                  <a:schemeClr val="dk1"/>
                </a:solidFill>
              </a:rPr>
              <a:t>steps</a:t>
            </a:r>
            <a:r>
              <a:rPr lang="es-419" sz="1600" dirty="0">
                <a:solidFill>
                  <a:schemeClr val="dk1"/>
                </a:solidFill>
              </a:rPr>
              <a:t>: A </a:t>
            </a:r>
            <a:r>
              <a:rPr lang="es-419" sz="1600" dirty="0" err="1">
                <a:solidFill>
                  <a:schemeClr val="dk1"/>
                </a:solidFill>
              </a:rPr>
              <a:t>strategy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to</a:t>
            </a:r>
            <a:r>
              <a:rPr lang="es-419" sz="1600" dirty="0">
                <a:solidFill>
                  <a:schemeClr val="dk1"/>
                </a:solidFill>
              </a:rPr>
              <a:t> be </a:t>
            </a:r>
            <a:r>
              <a:rPr lang="es-419" sz="1600" dirty="0" err="1">
                <a:solidFill>
                  <a:schemeClr val="dk1"/>
                </a:solidFill>
              </a:rPr>
              <a:t>developed</a:t>
            </a:r>
            <a:r>
              <a:rPr lang="es-419" sz="1600" dirty="0">
                <a:solidFill>
                  <a:schemeClr val="dk1"/>
                </a:solidFill>
              </a:rPr>
              <a:t> (role </a:t>
            </a:r>
            <a:r>
              <a:rPr lang="es-419" sz="1600" dirty="0" err="1">
                <a:solidFill>
                  <a:schemeClr val="dk1"/>
                </a:solidFill>
              </a:rPr>
              <a:t>of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Vietman</a:t>
            </a:r>
            <a:r>
              <a:rPr lang="es-419" sz="1600" dirty="0">
                <a:solidFill>
                  <a:schemeClr val="dk1"/>
                </a:solidFill>
              </a:rPr>
              <a:t> meeting) and </a:t>
            </a:r>
            <a:r>
              <a:rPr lang="es-419" sz="1600" dirty="0" err="1">
                <a:solidFill>
                  <a:schemeClr val="dk1"/>
                </a:solidFill>
              </a:rPr>
              <a:t>submitted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to</a:t>
            </a:r>
            <a:r>
              <a:rPr lang="es-419" sz="1600" dirty="0">
                <a:solidFill>
                  <a:schemeClr val="dk1"/>
                </a:solidFill>
              </a:rPr>
              <a:t> </a:t>
            </a:r>
            <a:r>
              <a:rPr lang="es-419" sz="1600" dirty="0" err="1">
                <a:solidFill>
                  <a:schemeClr val="dk1"/>
                </a:solidFill>
              </a:rPr>
              <a:t>the</a:t>
            </a:r>
            <a:r>
              <a:rPr lang="es-419" sz="1600" dirty="0">
                <a:solidFill>
                  <a:schemeClr val="dk1"/>
                </a:solidFill>
              </a:rPr>
              <a:t> SC </a:t>
            </a:r>
            <a:endParaRPr sz="16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4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Some key issues to address in 2025/26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083B70-2670-47F9-A742-671880CD9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6251" y="948906"/>
            <a:ext cx="8039100" cy="3920749"/>
          </a:xfrm>
        </p:spPr>
        <p:txBody>
          <a:bodyPr>
            <a:normAutofit fontScale="70000" lnSpcReduction="20000"/>
          </a:bodyPr>
          <a:lstStyle/>
          <a:p>
            <a:r>
              <a:rPr lang="en-US" sz="3200" dirty="0"/>
              <a:t>Make TPP projects </a:t>
            </a:r>
            <a:r>
              <a:rPr lang="en-US" sz="3200" b="1" dirty="0"/>
              <a:t>share and learn more from each other </a:t>
            </a:r>
            <a:r>
              <a:rPr lang="en-US" sz="3200" dirty="0"/>
              <a:t>within and across domains</a:t>
            </a:r>
          </a:p>
          <a:p>
            <a:r>
              <a:rPr lang="en-US" sz="3200" dirty="0"/>
              <a:t>Diversify secretariat &amp; improve / formalize TPP governance</a:t>
            </a:r>
          </a:p>
          <a:p>
            <a:r>
              <a:rPr lang="en-US" sz="3200" dirty="0"/>
              <a:t>Regionalize the TPP’ operations</a:t>
            </a:r>
          </a:p>
          <a:p>
            <a:r>
              <a:rPr lang="en-US" sz="3200" dirty="0"/>
              <a:t>Articulate &amp; work better with the AE Coalition</a:t>
            </a:r>
          </a:p>
          <a:p>
            <a:pPr marL="228600" indent="0">
              <a:buNone/>
            </a:pPr>
            <a:endParaRPr lang="en-US" sz="3200" dirty="0"/>
          </a:p>
          <a:p>
            <a:pPr marL="228600" indent="0">
              <a:buNone/>
            </a:pPr>
            <a:r>
              <a:rPr lang="en-US" sz="3200" dirty="0"/>
              <a:t>and</a:t>
            </a:r>
          </a:p>
          <a:p>
            <a:r>
              <a:rPr lang="en-US" sz="3200" dirty="0"/>
              <a:t>Consolidate (core) funding…</a:t>
            </a:r>
          </a:p>
          <a:p>
            <a:endParaRPr lang="en-US" sz="3200" b="1" dirty="0">
              <a:solidFill>
                <a:srgbClr val="0070C0"/>
              </a:solidFill>
            </a:endParaRPr>
          </a:p>
          <a:p>
            <a:pPr marL="228600" indent="0">
              <a:buNone/>
            </a:pPr>
            <a:r>
              <a:rPr lang="en-US" sz="3200" b="1" dirty="0">
                <a:solidFill>
                  <a:srgbClr val="0070C0"/>
                </a:solidFill>
                <a:sym typeface="Wingdings" panose="05000000000000000000" pitchFamily="2" charset="2"/>
              </a:rPr>
              <a:t> </a:t>
            </a:r>
            <a:r>
              <a:rPr lang="en-US" sz="3200" b="1" dirty="0">
                <a:solidFill>
                  <a:srgbClr val="0070C0"/>
                </a:solidFill>
              </a:rPr>
              <a:t>Whatever we identify &amp; decide together this week</a:t>
            </a:r>
          </a:p>
          <a:p>
            <a:endParaRPr lang="en-US" sz="3200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DA973-AE02-4DA7-8550-C4E8CDCC7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ahead, food for thought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FB02A6-A9E5-46E5-8AEE-B44C8B7F41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238" y="872945"/>
            <a:ext cx="8538353" cy="361878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What is the key value-added of the TPP vs. other networks, CoPs and initiatives related to AE?</a:t>
            </a:r>
          </a:p>
          <a:p>
            <a:r>
              <a:rPr lang="en-US" dirty="0"/>
              <a:t>What does it mean to be a TPP member or partner? </a:t>
            </a:r>
          </a:p>
          <a:p>
            <a:r>
              <a:rPr lang="en-US" dirty="0"/>
              <a:t>What balance to strike / seek among partners &amp; members in the TPP? </a:t>
            </a:r>
            <a:r>
              <a:rPr lang="en-US" i="1" dirty="0"/>
              <a:t>(North vs. South, academic vs. non academic, global vs. regional vs. national vs. territorial</a:t>
            </a:r>
            <a:r>
              <a:rPr lang="en-US" dirty="0"/>
              <a:t>)</a:t>
            </a:r>
          </a:p>
          <a:p>
            <a:r>
              <a:rPr lang="en-US" dirty="0"/>
              <a:t>Should the TPP be more horizontal / less secretariat-dependent, and how?</a:t>
            </a:r>
          </a:p>
          <a:p>
            <a:r>
              <a:rPr lang="en-US" dirty="0"/>
              <a:t>How much should the TPP focus on global (generic) topics &amp; partners vs. on more regional ones? </a:t>
            </a:r>
          </a:p>
          <a:p>
            <a:r>
              <a:rPr lang="en-US" dirty="0"/>
              <a:t>Add your own!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4248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8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-419"/>
              <a:t>TPP in a NUTSHELL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46C6B4-DCB2-4DDA-836D-B6E3B11DB3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6250" y="1143001"/>
            <a:ext cx="8417583" cy="3102300"/>
          </a:xfrm>
        </p:spPr>
        <p:txBody>
          <a:bodyPr>
            <a:normAutofit fontScale="85000" lnSpcReduction="20000"/>
          </a:bodyPr>
          <a:lstStyle/>
          <a:p>
            <a:pPr marL="514350" lvl="0" indent="-285750">
              <a:buFont typeface="Arial" panose="020B0604020202020204" pitchFamily="34" charset="0"/>
              <a:buChar char="•"/>
            </a:pPr>
            <a:r>
              <a:rPr lang="en-US"/>
              <a:t>Filling research gaps</a:t>
            </a:r>
          </a:p>
          <a:p>
            <a:pPr marL="514350" lvl="0" indent="-285750">
              <a:buFont typeface="Arial" panose="020B0604020202020204" pitchFamily="34" charset="0"/>
              <a:buChar char="•"/>
            </a:pPr>
            <a:r>
              <a:rPr lang="en-US"/>
              <a:t>Doing research differently</a:t>
            </a:r>
          </a:p>
          <a:p>
            <a:pPr marL="514350" lvl="0" indent="-285750">
              <a:buFont typeface="Arial" panose="020B0604020202020204" pitchFamily="34" charset="0"/>
              <a:buChar char="•"/>
            </a:pPr>
            <a:r>
              <a:rPr lang="en-US"/>
              <a:t>Members and partners (provide numbers and profiles) </a:t>
            </a:r>
          </a:p>
          <a:p>
            <a:pPr marL="514350" lvl="0" indent="-285750">
              <a:buFont typeface="Arial" panose="020B0604020202020204" pitchFamily="34" charset="0"/>
              <a:buChar char="•"/>
            </a:pPr>
            <a:r>
              <a:rPr lang="en-US"/>
              <a:t>Portfolio of integrated and aligned projects</a:t>
            </a:r>
          </a:p>
          <a:p>
            <a:pPr marL="514350" lvl="0" indent="-285750">
              <a:buFont typeface="Arial" panose="020B0604020202020204" pitchFamily="34" charset="0"/>
              <a:buChar char="•"/>
            </a:pPr>
            <a:r>
              <a:rPr lang="en-US"/>
              <a:t>Thematic areas</a:t>
            </a:r>
          </a:p>
          <a:p>
            <a:pPr marL="514350" lvl="0" indent="-285750">
              <a:buFont typeface="Arial" panose="020B0604020202020204" pitchFamily="34" charset="0"/>
              <a:buChar char="•"/>
            </a:pPr>
            <a:r>
              <a:rPr lang="en-US"/>
              <a:t>Community of Practice</a:t>
            </a:r>
          </a:p>
          <a:p>
            <a:pPr marL="514350" lvl="0" indent="-285750">
              <a:buFont typeface="Arial" panose="020B0604020202020204" pitchFamily="34" charset="0"/>
              <a:buChar char="•"/>
            </a:pPr>
            <a:r>
              <a:rPr lang="en-US"/>
              <a:t>Webinars</a:t>
            </a:r>
          </a:p>
          <a:p>
            <a:pPr marL="514350" lvl="0" indent="-285750">
              <a:buFont typeface="Arial" panose="020B0604020202020204" pitchFamily="34" charset="0"/>
              <a:buChar char="•"/>
            </a:pPr>
            <a:r>
              <a:rPr lang="en-US"/>
              <a:t>Presence in international arenas</a:t>
            </a:r>
          </a:p>
          <a:p>
            <a:pPr marL="514350" lvl="0" indent="-285750">
              <a:buFont typeface="Arial" panose="020B0604020202020204" pitchFamily="34" charset="0"/>
              <a:buChar char="•"/>
            </a:pPr>
            <a:r>
              <a:rPr lang="en-US"/>
              <a:t>Members forum meetings</a:t>
            </a:r>
          </a:p>
          <a:p>
            <a:pPr marL="514350" lvl="0" indent="-285750">
              <a:buFont typeface="Arial" panose="020B0604020202020204" pitchFamily="34" charset="0"/>
              <a:buChar char="•"/>
            </a:pPr>
            <a:r>
              <a:rPr lang="en-US"/>
              <a:t>What else?</a:t>
            </a:r>
            <a:endParaRPr lang="es-MX" dirty="0"/>
          </a:p>
        </p:txBody>
      </p:sp>
      <p:sp>
        <p:nvSpPr>
          <p:cNvPr id="105" name="Google Shape;105;p18"/>
          <p:cNvSpPr txBox="1"/>
          <p:nvPr/>
        </p:nvSpPr>
        <p:spPr>
          <a:xfrm>
            <a:off x="2068950" y="1140900"/>
            <a:ext cx="6553500" cy="579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9250" algn="just" rtl="0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900"/>
              <a:buChar char="➢"/>
            </a:pPr>
            <a:endParaRPr sz="19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5"/>
          <p:cNvSpPr txBox="1">
            <a:spLocks noGrp="1"/>
          </p:cNvSpPr>
          <p:nvPr>
            <p:ph type="title"/>
          </p:nvPr>
        </p:nvSpPr>
        <p:spPr>
          <a:xfrm>
            <a:off x="496700" y="829275"/>
            <a:ext cx="7890900" cy="5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4D51"/>
              </a:buClr>
              <a:buSzPct val="96000"/>
              <a:buFont typeface="Arial"/>
              <a:buNone/>
            </a:pPr>
            <a:r>
              <a:rPr lang="en-US" sz="2500"/>
              <a:t>For this anual meeting:</a:t>
            </a:r>
            <a:br>
              <a:rPr lang="en-US" sz="2500"/>
            </a:br>
            <a:br>
              <a:rPr lang="en-US" sz="2500"/>
            </a:br>
            <a:r>
              <a:rPr lang="en-US" sz="2500"/>
              <a:t>Ensure you attend the sessions &amp; </a:t>
            </a:r>
            <a:br>
              <a:rPr lang="en-US" sz="2500"/>
            </a:br>
            <a:r>
              <a:rPr lang="en-US" sz="2500"/>
              <a:t>make contributions about the future of the TPP</a:t>
            </a:r>
          </a:p>
        </p:txBody>
      </p:sp>
      <p:sp>
        <p:nvSpPr>
          <p:cNvPr id="147" name="Google Shape;147;p25"/>
          <p:cNvSpPr txBox="1"/>
          <p:nvPr/>
        </p:nvSpPr>
        <p:spPr>
          <a:xfrm>
            <a:off x="1084026" y="2696067"/>
            <a:ext cx="7473378" cy="13952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750"/>
              </a:spcBef>
              <a:spcAft>
                <a:spcPts val="0"/>
              </a:spcAft>
              <a:buNone/>
            </a:pPr>
            <a:r>
              <a:rPr lang="en-US" sz="2400" i="1">
                <a:solidFill>
                  <a:srgbClr val="E06666"/>
                </a:solidFill>
                <a:latin typeface="Elephant" panose="02020904090505020303" pitchFamily="18" charset="0"/>
              </a:rPr>
              <a:t>The TPP can &amp; will be can be what </a:t>
            </a:r>
            <a:r>
              <a:rPr lang="en-US" sz="2400" i="1">
                <a:solidFill>
                  <a:srgbClr val="0070C0"/>
                </a:solidFill>
                <a:latin typeface="Elephant" panose="02020904090505020303" pitchFamily="18" charset="0"/>
              </a:rPr>
              <a:t>YOU</a:t>
            </a:r>
            <a:r>
              <a:rPr lang="en-US" sz="2400" i="1">
                <a:solidFill>
                  <a:srgbClr val="E06666"/>
                </a:solidFill>
                <a:latin typeface="Elephant" panose="02020904090505020303" pitchFamily="18" charset="0"/>
              </a:rPr>
              <a:t> want it to be and what </a:t>
            </a:r>
            <a:r>
              <a:rPr lang="en-US" sz="2400" i="1">
                <a:solidFill>
                  <a:srgbClr val="0070C0"/>
                </a:solidFill>
                <a:latin typeface="Elephant" panose="02020904090505020303" pitchFamily="18" charset="0"/>
              </a:rPr>
              <a:t>you</a:t>
            </a:r>
            <a:r>
              <a:rPr lang="en-US" sz="2400" i="1">
                <a:solidFill>
                  <a:srgbClr val="E06666"/>
                </a:solidFill>
                <a:latin typeface="Elephant" panose="02020904090505020303" pitchFamily="18" charset="0"/>
              </a:rPr>
              <a:t> do for and with it, </a:t>
            </a:r>
            <a:br>
              <a:rPr lang="en-US" sz="2400" i="1">
                <a:solidFill>
                  <a:srgbClr val="E06666"/>
                </a:solidFill>
                <a:latin typeface="Elephant" panose="02020904090505020303" pitchFamily="18" charset="0"/>
              </a:rPr>
            </a:br>
            <a:r>
              <a:rPr lang="en-US" sz="2400" i="1">
                <a:solidFill>
                  <a:srgbClr val="0070C0"/>
                </a:solidFill>
                <a:latin typeface="Elephant" panose="02020904090505020303" pitchFamily="18" charset="0"/>
              </a:rPr>
              <a:t>not just what the secretariat does or does not do!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 txBox="1">
            <a:spLocks noGrp="1"/>
          </p:cNvSpPr>
          <p:nvPr>
            <p:ph type="title"/>
          </p:nvPr>
        </p:nvSpPr>
        <p:spPr>
          <a:xfrm>
            <a:off x="606850" y="666300"/>
            <a:ext cx="1425600" cy="5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A4D51"/>
              </a:buClr>
              <a:buSzPts val="2400"/>
              <a:buFont typeface="Arial"/>
              <a:buNone/>
            </a:pPr>
            <a:r>
              <a:rPr lang="es-419" sz="2500"/>
              <a:t>Outline </a:t>
            </a:r>
            <a:endParaRPr sz="2500"/>
          </a:p>
        </p:txBody>
      </p:sp>
      <p:sp>
        <p:nvSpPr>
          <p:cNvPr id="99" name="Google Shape;99;p17"/>
          <p:cNvSpPr txBox="1"/>
          <p:nvPr/>
        </p:nvSpPr>
        <p:spPr>
          <a:xfrm>
            <a:off x="1411808" y="1139699"/>
            <a:ext cx="5509500" cy="313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9250" algn="just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900"/>
              <a:buChar char="➢"/>
            </a:pPr>
            <a:r>
              <a:rPr lang="es-419" sz="1900" dirty="0">
                <a:solidFill>
                  <a:schemeClr val="dk1"/>
                </a:solidFill>
              </a:rPr>
              <a:t>TPP in a </a:t>
            </a:r>
            <a:r>
              <a:rPr lang="es-419" sz="1900" dirty="0" err="1">
                <a:solidFill>
                  <a:schemeClr val="dk1"/>
                </a:solidFill>
              </a:rPr>
              <a:t>nutshell</a:t>
            </a:r>
            <a:endParaRPr lang="es-419" sz="1900" dirty="0">
              <a:solidFill>
                <a:schemeClr val="dk1"/>
              </a:solidFill>
            </a:endParaRPr>
          </a:p>
          <a:p>
            <a:pPr marL="457200" indent="-349250" algn="just">
              <a:lnSpc>
                <a:spcPct val="200000"/>
              </a:lnSpc>
              <a:spcBef>
                <a:spcPts val="1200"/>
              </a:spcBef>
              <a:buClr>
                <a:schemeClr val="dk1"/>
              </a:buClr>
              <a:buSzPts val="1900"/>
              <a:buFont typeface="Arial"/>
              <a:buChar char="➢"/>
            </a:pPr>
            <a:r>
              <a:rPr lang="en-US" sz="1900" dirty="0">
                <a:solidFill>
                  <a:schemeClr val="dk1"/>
                </a:solidFill>
              </a:rPr>
              <a:t>Some key TPP-organized events in 2024/25</a:t>
            </a:r>
          </a:p>
          <a:p>
            <a:pPr marL="457200" lvl="0" indent="-349250" algn="just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900"/>
              <a:buChar char="➢"/>
            </a:pPr>
            <a:r>
              <a:rPr lang="es-419" sz="1900" dirty="0" err="1">
                <a:solidFill>
                  <a:schemeClr val="dk1"/>
                </a:solidFill>
              </a:rPr>
              <a:t>The</a:t>
            </a:r>
            <a:r>
              <a:rPr lang="es-419" sz="1900" dirty="0">
                <a:solidFill>
                  <a:schemeClr val="dk1"/>
                </a:solidFill>
              </a:rPr>
              <a:t> TPP </a:t>
            </a:r>
            <a:r>
              <a:rPr lang="es-419" sz="1900" dirty="0" err="1">
                <a:solidFill>
                  <a:schemeClr val="dk1"/>
                </a:solidFill>
              </a:rPr>
              <a:t>Members</a:t>
            </a:r>
            <a:r>
              <a:rPr lang="es-419" sz="1900" dirty="0">
                <a:solidFill>
                  <a:schemeClr val="dk1"/>
                </a:solidFill>
              </a:rPr>
              <a:t> </a:t>
            </a:r>
            <a:r>
              <a:rPr lang="es-419" sz="1900" dirty="0" err="1">
                <a:solidFill>
                  <a:schemeClr val="dk1"/>
                </a:solidFill>
              </a:rPr>
              <a:t>Forum</a:t>
            </a:r>
            <a:r>
              <a:rPr lang="es-419" sz="1900" dirty="0">
                <a:solidFill>
                  <a:schemeClr val="dk1"/>
                </a:solidFill>
              </a:rPr>
              <a:t> Meetings </a:t>
            </a:r>
          </a:p>
          <a:p>
            <a:pPr marL="457200" lvl="0" indent="-349250" algn="just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900"/>
              <a:buChar char="➢"/>
            </a:pPr>
            <a:r>
              <a:rPr lang="es-419" sz="1900" dirty="0" err="1">
                <a:solidFill>
                  <a:schemeClr val="dk1"/>
                </a:solidFill>
              </a:rPr>
              <a:t>On-going</a:t>
            </a:r>
            <a:r>
              <a:rPr lang="es-419" sz="1900" dirty="0">
                <a:solidFill>
                  <a:schemeClr val="dk1"/>
                </a:solidFill>
              </a:rPr>
              <a:t> TPP </a:t>
            </a:r>
            <a:r>
              <a:rPr lang="es-419" sz="1900" dirty="0" err="1">
                <a:solidFill>
                  <a:schemeClr val="dk1"/>
                </a:solidFill>
              </a:rPr>
              <a:t>processes</a:t>
            </a:r>
            <a:endParaRPr sz="19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4C2FE-20B6-47CE-AB17-11C747B6D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Genesis &amp; </a:t>
            </a:r>
            <a:r>
              <a:rPr lang="es-MX" dirty="0" err="1"/>
              <a:t>history</a:t>
            </a:r>
            <a:endParaRPr lang="es-MX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BC34CA-97D1-4BBD-9BB8-372B92ACE8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Montpellier France-CGIAR meeting 2019 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Call for action on AET &amp; “doing </a:t>
            </a:r>
            <a:r>
              <a:rPr lang="en-US" dirty="0" err="1"/>
              <a:t>reserch</a:t>
            </a:r>
            <a:r>
              <a:rPr lang="en-US" dirty="0"/>
              <a:t> differently”</a:t>
            </a:r>
          </a:p>
          <a:p>
            <a:r>
              <a:rPr lang="en-US" dirty="0"/>
              <a:t>Official Launch: 2021</a:t>
            </a:r>
          </a:p>
          <a:p>
            <a:endParaRPr lang="en-US" dirty="0"/>
          </a:p>
          <a:p>
            <a:r>
              <a:rPr lang="en-US" dirty="0"/>
              <a:t>Since 2023: Steering Committee (reps from civil society, research, &amp; donors), Advisory Committee</a:t>
            </a:r>
          </a:p>
          <a:p>
            <a:endParaRPr lang="en-US" dirty="0"/>
          </a:p>
          <a:p>
            <a:pPr marL="715963" indent="-487363">
              <a:buNone/>
            </a:pPr>
            <a:r>
              <a:rPr lang="en-US" sz="1800" i="1" dirty="0"/>
              <a:t>NB: Since late 2021 / early 2022: strong articulation with </a:t>
            </a:r>
            <a:r>
              <a:rPr lang="en-US" sz="1800" b="1" i="1" dirty="0"/>
              <a:t>AE coalition </a:t>
            </a:r>
            <a:r>
              <a:rPr lang="en-US" sz="1800" i="1" dirty="0"/>
              <a:t>created under UNFSS, and particularly its </a:t>
            </a:r>
            <a:r>
              <a:rPr lang="en-US" sz="1800" b="1" i="1" dirty="0"/>
              <a:t>Research, Innovation and Education (RIE) working group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98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F9D92-395A-454F-B5A8-35BEE4529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objectives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450B4C-1808-4DC2-A265-2678BC50CF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0">
              <a:buNone/>
            </a:pPr>
            <a:r>
              <a:rPr lang="en-US" b="1" i="1" u="sng" dirty="0"/>
              <a:t>Ultimate goal</a:t>
            </a:r>
            <a:r>
              <a:rPr lang="en-US" dirty="0"/>
              <a:t>: Transform food systems through the local application  of the 13 (10) AE principles</a:t>
            </a:r>
          </a:p>
          <a:p>
            <a:endParaRPr lang="en-US" dirty="0"/>
          </a:p>
          <a:p>
            <a:r>
              <a:rPr lang="en-US" dirty="0"/>
              <a:t>Fill “knowledge and implementation gaps” related to AE  </a:t>
            </a:r>
          </a:p>
          <a:p>
            <a:endParaRPr lang="en-US" dirty="0"/>
          </a:p>
          <a:p>
            <a:r>
              <a:rPr lang="en-US" dirty="0"/>
              <a:t>by </a:t>
            </a:r>
            <a:r>
              <a:rPr lang="en-US" b="1" dirty="0"/>
              <a:t>doing research differently </a:t>
            </a:r>
          </a:p>
          <a:p>
            <a:endParaRPr lang="en-US" dirty="0"/>
          </a:p>
          <a:p>
            <a:r>
              <a:rPr lang="en-US" dirty="0"/>
              <a:t>Contribute to Science-policy interface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471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E11EE-CAB1-47C2-92CA-4C39BB702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Partners &amp; members, Commuity of Practice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D175BA-F867-4135-BE27-1815CF0DE8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Partners</a:t>
            </a:r>
            <a:r>
              <a:rPr lang="en-US" dirty="0"/>
              <a:t>:  Organizations who engage with the AE-TPP through a joint research project or program, or as part of the governance system</a:t>
            </a:r>
          </a:p>
          <a:p>
            <a:pPr lvl="1"/>
            <a:r>
              <a:rPr lang="en-US" dirty="0"/>
              <a:t>Partners automatically qualify for membership</a:t>
            </a:r>
          </a:p>
          <a:p>
            <a:pPr lvl="1"/>
            <a:r>
              <a:rPr lang="en-US" dirty="0"/>
              <a:t> </a:t>
            </a:r>
          </a:p>
          <a:p>
            <a:r>
              <a:rPr lang="en-US" b="1" dirty="0"/>
              <a:t>Members</a:t>
            </a:r>
            <a:r>
              <a:rPr lang="en-US" dirty="0"/>
              <a:t>: Organizations that manifest mutual value added and interest in joint implementation of agroecology, (subject to SC approval). </a:t>
            </a:r>
          </a:p>
          <a:p>
            <a:endParaRPr lang="en-US" dirty="0"/>
          </a:p>
          <a:p>
            <a:r>
              <a:rPr lang="en-US" b="1" dirty="0"/>
              <a:t>Individuals</a:t>
            </a:r>
            <a:r>
              <a:rPr lang="en-US" dirty="0"/>
              <a:t> interested in the Agroecology subject area </a:t>
            </a:r>
            <a:r>
              <a:rPr lang="en-US" dirty="0">
                <a:sym typeface="Wingdings" panose="05000000000000000000" pitchFamily="2" charset="2"/>
              </a:rPr>
              <a:t>can joint the Agroecology-TPP </a:t>
            </a:r>
            <a:r>
              <a:rPr lang="en-US" b="1" dirty="0">
                <a:sym typeface="Wingdings" panose="05000000000000000000" pitchFamily="2" charset="2"/>
              </a:rPr>
              <a:t>“Community of Practice” </a:t>
            </a:r>
            <a:r>
              <a:rPr lang="en-US" b="1" dirty="0"/>
              <a:t> 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988159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F2E0D371-9E70-1347-8AC4-0F3000C7549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592"/>
          <a:stretch/>
        </p:blipFill>
        <p:spPr>
          <a:xfrm>
            <a:off x="767817" y="558008"/>
            <a:ext cx="7365771" cy="465011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186E492-CF33-40C8-9C91-91CB9BCE0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97" y="63419"/>
            <a:ext cx="8456135" cy="437502"/>
          </a:xfrm>
        </p:spPr>
        <p:txBody>
          <a:bodyPr>
            <a:normAutofit fontScale="90000"/>
          </a:bodyPr>
          <a:lstStyle/>
          <a:p>
            <a:r>
              <a:rPr lang="en-US"/>
              <a:t>TPP: an overview</a:t>
            </a:r>
          </a:p>
        </p:txBody>
      </p:sp>
    </p:spTree>
    <p:extLst>
      <p:ext uri="{BB962C8B-B14F-4D97-AF65-F5344CB8AC3E}">
        <p14:creationId xmlns:p14="http://schemas.microsoft.com/office/powerpoint/2010/main" val="295785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1B163-AFC9-451E-B448-517DF4B89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TPP: a portfolio </a:t>
            </a:r>
            <a:r>
              <a:rPr lang="es-MX" dirty="0" err="1"/>
              <a:t>of</a:t>
            </a:r>
            <a:r>
              <a:rPr lang="es-MX" dirty="0"/>
              <a:t> </a:t>
            </a:r>
            <a:r>
              <a:rPr lang="es-MX" dirty="0" err="1"/>
              <a:t>projects</a:t>
            </a:r>
            <a:endParaRPr lang="es-MX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CCEA6C-7DDD-488C-BC9C-32D4D52B19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3876" y="872945"/>
            <a:ext cx="5863625" cy="3102300"/>
          </a:xfrm>
        </p:spPr>
        <p:txBody>
          <a:bodyPr>
            <a:normAutofit fontScale="70000" lnSpcReduction="20000"/>
          </a:bodyPr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2400" b="1"/>
              <a:t>Integrated projects </a:t>
            </a:r>
            <a:br>
              <a:rPr lang="en-US" sz="2400"/>
            </a:br>
            <a:r>
              <a:rPr lang="en-US" sz="2400"/>
              <a:t>- designed and developed “from within” </a:t>
            </a:r>
            <a:br>
              <a:rPr lang="en-US" sz="2400"/>
            </a:br>
            <a:endParaRPr lang="en-US" sz="240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2400"/>
              <a:t>e.g. Viability, AE initiative, Metrics, Transformative Land Investment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sz="240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2400" b="1"/>
              <a:t>Aligned projects </a:t>
            </a:r>
            <a:br>
              <a:rPr lang="en-US" sz="2400"/>
            </a:br>
            <a:r>
              <a:rPr lang="en-US" sz="2400"/>
              <a:t>- designed and developed “from outside”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sz="240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sz="2400"/>
              <a:t>e.g. ASSET, CANALLS, RMRN (Regional Multiactor Research networks), Agroecology Leadership Academy</a:t>
            </a:r>
          </a:p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E546DE-89F3-4306-B1FA-EB1637D0FC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2611" y="273845"/>
            <a:ext cx="3131389" cy="20156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0B7BC8A-63FA-4679-B945-AFEEF70CD8B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2611" y="2756387"/>
            <a:ext cx="3213870" cy="238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737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FB7CD-599F-E92A-4477-E23A7A787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372" y="126097"/>
            <a:ext cx="8039099" cy="295498"/>
          </a:xfrm>
        </p:spPr>
        <p:txBody>
          <a:bodyPr anchor="ctr">
            <a:normAutofit fontScale="90000"/>
          </a:bodyPr>
          <a:lstStyle/>
          <a:p>
            <a:r>
              <a:rPr lang="fr-FR" dirty="0" err="1"/>
              <a:t>Projects</a:t>
            </a:r>
            <a:r>
              <a:rPr lang="fr-FR" dirty="0"/>
              <a:t> &amp; </a:t>
            </a:r>
            <a:r>
              <a:rPr lang="fr-FR" dirty="0" err="1"/>
              <a:t>themes</a:t>
            </a:r>
            <a:r>
              <a:rPr lang="fr-FR" dirty="0"/>
              <a:t> / </a:t>
            </a:r>
            <a:r>
              <a:rPr lang="fr-FR" dirty="0" err="1"/>
              <a:t>domains</a:t>
            </a:r>
            <a:endParaRPr lang="en-K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DC5CE7-046A-2A1D-A481-7924B4DEA1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722" y="767088"/>
            <a:ext cx="7026270" cy="4376412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7F7CE32-4D2F-45C2-85F1-65AA14FFF8B8}"/>
              </a:ext>
            </a:extLst>
          </p:cNvPr>
          <p:cNvSpPr txBox="1"/>
          <p:nvPr/>
        </p:nvSpPr>
        <p:spPr>
          <a:xfrm>
            <a:off x="4572000" y="88292"/>
            <a:ext cx="4459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err="1">
                <a:solidFill>
                  <a:srgbClr val="0070C0"/>
                </a:solidFill>
              </a:rPr>
              <a:t>Details</a:t>
            </a:r>
            <a:r>
              <a:rPr lang="es-MX" dirty="0">
                <a:solidFill>
                  <a:srgbClr val="0070C0"/>
                </a:solidFill>
              </a:rPr>
              <a:t> </a:t>
            </a:r>
            <a:r>
              <a:rPr lang="es-MX" dirty="0">
                <a:solidFill>
                  <a:srgbClr val="0070C0"/>
                </a:solidFill>
                <a:sym typeface="Wingdings" panose="05000000000000000000" pitchFamily="2" charset="2"/>
              </a:rPr>
              <a:t> </a:t>
            </a:r>
            <a:r>
              <a:rPr lang="es-MX" b="1" i="1" dirty="0" err="1">
                <a:solidFill>
                  <a:srgbClr val="0070C0"/>
                </a:solidFill>
              </a:rPr>
              <a:t>Presentation</a:t>
            </a:r>
            <a:r>
              <a:rPr lang="es-MX" b="1" i="1" dirty="0">
                <a:solidFill>
                  <a:srgbClr val="0070C0"/>
                </a:solidFill>
              </a:rPr>
              <a:t> </a:t>
            </a:r>
            <a:r>
              <a:rPr lang="es-MX" b="1" i="1" dirty="0" err="1">
                <a:solidFill>
                  <a:srgbClr val="0070C0"/>
                </a:solidFill>
              </a:rPr>
              <a:t>Sandhya</a:t>
            </a:r>
            <a:r>
              <a:rPr lang="es-MX" b="1" i="1" dirty="0">
                <a:solidFill>
                  <a:srgbClr val="0070C0"/>
                </a:solidFill>
              </a:rPr>
              <a:t> K </a:t>
            </a:r>
            <a:br>
              <a:rPr lang="es-MX" b="1" i="1" dirty="0">
                <a:solidFill>
                  <a:srgbClr val="0070C0"/>
                </a:solidFill>
              </a:rPr>
            </a:br>
            <a:r>
              <a:rPr lang="es-MX" b="1" i="1" dirty="0" err="1">
                <a:solidFill>
                  <a:srgbClr val="0070C0"/>
                </a:solidFill>
              </a:rPr>
              <a:t>on</a:t>
            </a:r>
            <a:r>
              <a:rPr lang="es-MX" b="1" i="1" dirty="0">
                <a:solidFill>
                  <a:srgbClr val="0070C0"/>
                </a:solidFill>
              </a:rPr>
              <a:t> </a:t>
            </a:r>
            <a:r>
              <a:rPr lang="es-MX" b="1" i="1" dirty="0" err="1">
                <a:solidFill>
                  <a:srgbClr val="0070C0"/>
                </a:solidFill>
              </a:rPr>
              <a:t>Tuesday</a:t>
            </a:r>
            <a:endParaRPr lang="es-MX" b="1" i="1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8BEA69-D2EE-4ED4-8AEF-8F32F97A32BC}"/>
              </a:ext>
            </a:extLst>
          </p:cNvPr>
          <p:cNvSpPr txBox="1"/>
          <p:nvPr/>
        </p:nvSpPr>
        <p:spPr>
          <a:xfrm>
            <a:off x="7573992" y="2651300"/>
            <a:ext cx="1570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dirty="0" err="1">
                <a:solidFill>
                  <a:srgbClr val="FF0000"/>
                </a:solidFill>
              </a:rPr>
              <a:t>Many</a:t>
            </a:r>
            <a:r>
              <a:rPr lang="es-MX" b="1" i="1" dirty="0">
                <a:solidFill>
                  <a:srgbClr val="FF0000"/>
                </a:solidFill>
              </a:rPr>
              <a:t> </a:t>
            </a:r>
            <a:r>
              <a:rPr lang="es-MX" b="1" i="1" dirty="0" err="1">
                <a:solidFill>
                  <a:srgbClr val="FF0000"/>
                </a:solidFill>
              </a:rPr>
              <a:t>cross-cutting</a:t>
            </a:r>
            <a:r>
              <a:rPr lang="es-MX" b="1" i="1" dirty="0">
                <a:solidFill>
                  <a:srgbClr val="FF0000"/>
                </a:solidFill>
              </a:rPr>
              <a:t> </a:t>
            </a:r>
            <a:r>
              <a:rPr lang="es-MX" b="1" i="1" dirty="0" err="1">
                <a:solidFill>
                  <a:srgbClr val="FF0000"/>
                </a:solidFill>
              </a:rPr>
              <a:t>projects</a:t>
            </a:r>
            <a:endParaRPr lang="es-MX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47367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E7336424962544CB40B6FA84C0B14D2" ma:contentTypeVersion="15" ma:contentTypeDescription="Creare un nuovo documento." ma:contentTypeScope="" ma:versionID="3453e94b7556ff9c3d980dc5a33829f0">
  <xsd:schema xmlns:xsd="http://www.w3.org/2001/XMLSchema" xmlns:xs="http://www.w3.org/2001/XMLSchema" xmlns:p="http://schemas.microsoft.com/office/2006/metadata/properties" xmlns:ns2="0c41f266-2565-4b42-b009-d7e11373145a" xmlns:ns3="19427d01-53ec-492e-9cd9-6f8f3889dbc5" targetNamespace="http://schemas.microsoft.com/office/2006/metadata/properties" ma:root="true" ma:fieldsID="145d3e0d216b4b1e2e76e5665ecfbe9a" ns2:_="" ns3:_="">
    <xsd:import namespace="0c41f266-2565-4b42-b009-d7e11373145a"/>
    <xsd:import namespace="19427d01-53ec-492e-9cd9-6f8f3889dbc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41f266-2565-4b42-b009-d7e1137314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Tag immagine" ma:readOnly="false" ma:fieldId="{5cf76f15-5ced-4ddc-b409-7134ff3c332f}" ma:taxonomyMulti="true" ma:sspId="20583607-f93b-44b9-b914-a04d5478809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27d01-53ec-492e-9cd9-6f8f3889dbc5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c03e1aaf-c385-4396-8542-135598c25393}" ma:internalName="TaxCatchAll" ma:showField="CatchAllData" ma:web="19427d01-53ec-492e-9cd9-6f8f3889dbc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27d01-53ec-492e-9cd9-6f8f3889dbc5" xsi:nil="true"/>
    <lcf76f155ced4ddcb4097134ff3c332f xmlns="0c41f266-2565-4b42-b009-d7e11373145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30DE7F6-F809-4967-8AE0-CBBBFDDEA805}"/>
</file>

<file path=customXml/itemProps2.xml><?xml version="1.0" encoding="utf-8"?>
<ds:datastoreItem xmlns:ds="http://schemas.openxmlformats.org/officeDocument/2006/customXml" ds:itemID="{7FEFEE17-1F7A-438D-853F-F08EBDDC8EFA}"/>
</file>

<file path=customXml/itemProps3.xml><?xml version="1.0" encoding="utf-8"?>
<ds:datastoreItem xmlns:ds="http://schemas.openxmlformats.org/officeDocument/2006/customXml" ds:itemID="{B9E6DC7B-15F2-4D5D-BA2E-F91FBAADD9C3}"/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1212</Words>
  <Application>Microsoft Office PowerPoint</Application>
  <PresentationFormat>On-screen Show (16:9)</PresentationFormat>
  <Paragraphs>125</Paragraphs>
  <Slides>20</Slides>
  <Notes>10</Notes>
  <HiddenSlides>3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Elephant</vt:lpstr>
      <vt:lpstr>Segoe UI</vt:lpstr>
      <vt:lpstr>Verdana</vt:lpstr>
      <vt:lpstr>Wingdings</vt:lpstr>
      <vt:lpstr>Simple Light</vt:lpstr>
      <vt:lpstr>Lessons learned / reflections from the last Forum Meetings &amp; the TPP accomplishments over 2024-2025</vt:lpstr>
      <vt:lpstr>TPP in a NUTSHELL</vt:lpstr>
      <vt:lpstr>Outline </vt:lpstr>
      <vt:lpstr>Genesis &amp; history</vt:lpstr>
      <vt:lpstr>Key objectives</vt:lpstr>
      <vt:lpstr>Partners &amp; members, Commuity of Practice</vt:lpstr>
      <vt:lpstr>TPP: an overview</vt:lpstr>
      <vt:lpstr>TPP: a portfolio of projects</vt:lpstr>
      <vt:lpstr>Projects &amp; themes / domains</vt:lpstr>
      <vt:lpstr>A TPP portfolio in constant evolution</vt:lpstr>
      <vt:lpstr>The TPP Dialogue series</vt:lpstr>
      <vt:lpstr>The TPP also contributed to many key international / regional events</vt:lpstr>
      <vt:lpstr>The Annual Members’ Forum meetings</vt:lpstr>
      <vt:lpstr>MFM 2023, Montpellier , Feb-2023</vt:lpstr>
      <vt:lpstr>MFM 2024, Nairobi , March 2024</vt:lpstr>
      <vt:lpstr>The TPP regionalization</vt:lpstr>
      <vt:lpstr>Progress with regionalization / landing of TPP in specific regions / countries</vt:lpstr>
      <vt:lpstr>Some key issues to address in 2025/26</vt:lpstr>
      <vt:lpstr>Looking ahead, food for thought</vt:lpstr>
      <vt:lpstr>For this anual meeting:  Ensure you attend the sessions &amp;  make contributions about the future of the TPP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Lessons learned / reflections from the last Forum Meetings &amp; the TPP accomplishments over 2024-2025</dc:title>
  <dc:creator>triomphe</dc:creator>
  <cp:lastModifiedBy>Bernard TRIOMPHE</cp:lastModifiedBy>
  <cp:revision>15</cp:revision>
  <dcterms:modified xsi:type="dcterms:W3CDTF">2025-03-30T23:38:56Z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0x0101002E7336424962544CB40B6FA84C0B14D2</vt:lpwstr>
  </property>
</Properties>
</file>